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5" r:id="rId6"/>
    <p:sldId id="270" r:id="rId7"/>
    <p:sldId id="267" r:id="rId8"/>
    <p:sldId id="271" r:id="rId9"/>
    <p:sldId id="259" r:id="rId10"/>
    <p:sldId id="264" r:id="rId11"/>
    <p:sldId id="266" r:id="rId12"/>
    <p:sldId id="263" r:id="rId13"/>
    <p:sldId id="268" r:id="rId14"/>
    <p:sldId id="269" r:id="rId15"/>
    <p:sldId id="272" r:id="rId16"/>
    <p:sldId id="26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5D3"/>
    <a:srgbClr val="416562"/>
    <a:srgbClr val="FFFFFF"/>
    <a:srgbClr val="C0E4E1"/>
    <a:srgbClr val="C9F7E8"/>
    <a:srgbClr val="B6CFE4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300AD7-DD0F-4350-89AF-14EE3FE6C02E}" v="15" dt="2023-06-07T12:07:27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3" d="100"/>
          <a:sy n="53" d="100"/>
        </p:scale>
        <p:origin x="106" y="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3169275"/>
            <a:ext cx="2408063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0" kern="0" spc="-1000" dirty="0">
                <a:solidFill>
                  <a:srgbClr val="82CBC4"/>
                </a:solidFill>
                <a:latin typeface="Noto Sans CJK KR Regular" pitchFamily="34" charset="0"/>
                <a:cs typeface="Noto Sans CJK KR Regular" pitchFamily="34" charset="0"/>
              </a:rPr>
              <a:t>인공지능 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8115300"/>
            <a:ext cx="340540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201721199 </a:t>
            </a:r>
            <a:r>
              <a:rPr lang="ko-KR" altLang="en-US" dirty="0" err="1">
                <a:latin typeface="맑은 고딕" panose="020B0503020000020004" pitchFamily="50" charset="-127"/>
              </a:rPr>
              <a:t>장현구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201921071 </a:t>
            </a:r>
            <a:r>
              <a:rPr lang="ko-KR" altLang="en-US" dirty="0">
                <a:latin typeface="맑은 고딕" panose="020B0503020000020004" pitchFamily="50" charset="-127"/>
              </a:rPr>
              <a:t>김나현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201921222 </a:t>
            </a:r>
            <a:r>
              <a:rPr lang="ko-KR" altLang="en-US" dirty="0">
                <a:latin typeface="맑은 고딕" panose="020B0503020000020004" pitchFamily="50" charset="-127"/>
              </a:rPr>
              <a:t>김민주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B926D-1EA7-A2AA-F6D0-A3DA96759E3C}"/>
              </a:ext>
            </a:extLst>
          </p:cNvPr>
          <p:cNvSpPr txBox="1"/>
          <p:nvPr/>
        </p:nvSpPr>
        <p:spPr>
          <a:xfrm>
            <a:off x="-2590800" y="6515100"/>
            <a:ext cx="2408063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500" kern="0" spc="500" dirty="0">
                <a:solidFill>
                  <a:srgbClr val="82CBC4"/>
                </a:solidFill>
                <a:latin typeface="Noto Sans CJK KR Regular" pitchFamily="34" charset="0"/>
                <a:cs typeface="Noto Sans CJK KR Regular" pitchFamily="34" charset="0"/>
              </a:rPr>
              <a:t>PROJECT: Wumpus  World</a:t>
            </a:r>
            <a:r>
              <a:rPr lang="ko-KR" altLang="en-US" sz="4500" kern="0" spc="500" dirty="0">
                <a:solidFill>
                  <a:srgbClr val="82CBC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endParaRPr lang="en-US" sz="4500" spc="500" dirty="0">
              <a:latin typeface="맑은 고딕" panose="020B0503020000020004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398555D-92DA-5AF1-B335-C929B7814199}"/>
              </a:ext>
            </a:extLst>
          </p:cNvPr>
          <p:cNvSpPr txBox="1"/>
          <p:nvPr/>
        </p:nvSpPr>
        <p:spPr>
          <a:xfrm>
            <a:off x="7086600" y="7359167"/>
            <a:ext cx="34054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  <a:latin typeface="맑은 고딕" panose="020B0503020000020004" pitchFamily="50" charset="-127"/>
              </a:rPr>
              <a:t>Catholic Univ.</a:t>
            </a:r>
          </a:p>
          <a:p>
            <a:pPr algn="ctr"/>
            <a:r>
              <a:rPr lang="en-US" dirty="0">
                <a:latin typeface="맑은 고딕" panose="020B0503020000020004" pitchFamily="50" charset="-127"/>
              </a:rPr>
              <a:t>230608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181100"/>
            <a:ext cx="12649200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 Unicode MS"/>
              </a:rPr>
              <a:t>update_danger_prob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맑은 고딕" panose="020B0503020000020004" pitchFamily="50" charset="-127"/>
              </a:rPr>
              <a:t> 알고리즘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endParaRPr lang="en-US" b="1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53458"/>
            <a:ext cx="17532685" cy="720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위치에 대해서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</a:rPr>
              <a:t>혹은 </a:t>
            </a:r>
            <a:r>
              <a:rPr kumimoji="0" lang="ko-KR" altLang="ko-KR" sz="2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ko-KR" altLang="ko-KR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존재</a:t>
            </a: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위치의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lang="ko-KR" altLang="en-US" sz="2800" dirty="0" err="1">
                <a:latin typeface="Arial Unicode MS"/>
              </a:rPr>
              <a:t>의</a:t>
            </a:r>
            <a:r>
              <a:rPr lang="ko-KR" altLang="en-US" sz="2800" dirty="0">
                <a:latin typeface="Arial Unicode MS"/>
              </a:rPr>
              <a:t> 해당 인덱스를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100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으로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변경</a:t>
            </a:r>
            <a:endParaRPr lang="en-US" altLang="ko-KR" sz="2800" dirty="0">
              <a:latin typeface="맑은 고딕" panose="020B0503020000020004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둘 다 없을 경우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현재 위치는 안전하므로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[0,0]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변경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stench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breeze</a:t>
            </a: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</a:rPr>
              <a:t>인식 </a:t>
            </a:r>
            <a:r>
              <a:rPr lang="en-US" altLang="ko-KR" sz="28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caution_grid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딕셔너리에서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 해당하는 </a:t>
            </a:r>
            <a:r>
              <a:rPr kumimoji="0" lang="ko-KR" altLang="ko-KR" sz="2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key</a:t>
            </a:r>
            <a:r>
              <a:rPr kumimoji="0" lang="ko-KR" altLang="ko-KR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stench</a:t>
            </a:r>
            <a:r>
              <a:rPr kumimoji="0" lang="ko-KR" altLang="ko-K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breeze</a:t>
            </a:r>
            <a:r>
              <a:rPr kumimoji="0" lang="ko-KR" altLang="ko-KR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에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현재 위치 저장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41656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주변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격자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대해서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현재위치에서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stench</a:t>
            </a: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</a:rPr>
              <a:t>인식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주변 </a:t>
            </a:r>
            <a:r>
              <a:rPr lang="ko-KR" altLang="en-US" sz="2400" dirty="0">
                <a:latin typeface="Arial" panose="020B0604020202020204" pitchFamily="34" charset="0"/>
              </a:rPr>
              <a:t>격자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dirty="0">
                <a:latin typeface="Arial" panose="020B0604020202020204" pitchFamily="34" charset="0"/>
              </a:rPr>
              <a:t>존재 유무가 확정 된 곳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][0]== 0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][0] == 100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en-US" altLang="ko-KR" sz="2400" dirty="0">
                <a:latin typeface="맑은 고딕" panose="020B0503020000020004" pitchFamily="50" charset="-127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제외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,</a:t>
            </a:r>
          </a:p>
          <a:p>
            <a:pPr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나머지 주변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격자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</a:rPr>
              <a:t>에 대해서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 += 1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현재위치에서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breeze</a:t>
            </a:r>
            <a:r>
              <a:rPr lang="en-US" altLang="ko-KR" sz="2800" dirty="0"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latin typeface="Arial" panose="020B0604020202020204" pitchFamily="34" charset="0"/>
              </a:rPr>
              <a:t>인식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주변 </a:t>
            </a:r>
            <a:r>
              <a:rPr lang="ko-KR" altLang="en-US" sz="2400" dirty="0">
                <a:latin typeface="Arial" panose="020B0604020202020204" pitchFamily="34" charset="0"/>
              </a:rPr>
              <a:t>격자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존재 유무가 확정 된 곳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][1] == 0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][1] == 100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en-US" altLang="ko-KR" sz="2400" dirty="0">
                <a:latin typeface="맑은 고딕" panose="020B0503020000020004" pitchFamily="50" charset="-127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제외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,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나머지 주변 </a:t>
            </a:r>
            <a:r>
              <a:rPr lang="ko-KR" altLang="en-US" sz="2400" dirty="0">
                <a:latin typeface="맑은 고딕" panose="020B0503020000020004" pitchFamily="50" charset="-127"/>
              </a:rPr>
              <a:t>격자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에 대해서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danger_prob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x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] += 1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DD5D3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80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196082"/>
            <a:ext cx="12649200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 Unicode MS"/>
              </a:rPr>
              <a:t>update_danger_prob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맑은 고딕" panose="020B0503020000020004" pitchFamily="50" charset="-127"/>
              </a:rPr>
              <a:t> 알고리즘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endParaRPr lang="en-US" b="1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66330"/>
            <a:ext cx="15675060" cy="522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KB를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이용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추론 </a:t>
            </a:r>
            <a:endParaRPr kumimoji="0" lang="en-US" altLang="ko-KR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1" dirty="0">
                <a:latin typeface="Arial" panose="020B0604020202020204" pitchFamily="34" charset="0"/>
              </a:rPr>
              <a:t>: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stench</a:t>
            </a: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혹은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breeze</a:t>
            </a: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있는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곳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주변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격자</a:t>
            </a:r>
            <a:r>
              <a:rPr lang="ko-KR" altLang="en-US" sz="3200" b="1" dirty="0">
                <a:latin typeface="Arial" panose="020B0604020202020204" pitchFamily="34" charset="0"/>
              </a:rPr>
              <a:t>의 </a:t>
            </a:r>
            <a:r>
              <a:rPr kumimoji="0" lang="en-US" altLang="ko-KR" sz="3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32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umpus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혹은 </a:t>
            </a:r>
            <a:r>
              <a:rPr kumimoji="0" lang="ko-KR" altLang="ko-KR" sz="32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추론하는 과정 </a:t>
            </a:r>
            <a:endParaRPr kumimoji="0" lang="en-US" altLang="ko-KR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1550" marR="0" lvl="1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위험도가 0이 아</a:t>
            </a:r>
            <a:r>
              <a:rPr lang="ko-KR" altLang="en-US" sz="2800" dirty="0">
                <a:latin typeface="Arial" panose="020B0604020202020204" pitchFamily="34" charset="0"/>
              </a:rPr>
              <a:t>닌 주변 격자가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오직 하나라면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</a:t>
            </a:r>
            <a:r>
              <a:rPr lang="ko-KR" altLang="en-US" sz="2600" dirty="0">
                <a:latin typeface="Arial" panose="020B0604020202020204" pitchFamily="34" charset="0"/>
              </a:rPr>
              <a:t>격자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나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 존재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한다고 추론 가능하므로 </a:t>
            </a:r>
            <a:endParaRPr kumimoji="0" lang="en-US" altLang="ko-KR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600" dirty="0">
                <a:latin typeface="Arial" panose="020B0604020202020204" pitchFamily="34" charset="0"/>
              </a:rPr>
              <a:t>	</a:t>
            </a:r>
            <a:r>
              <a:rPr lang="ko-KR" altLang="en-US" sz="2600" dirty="0">
                <a:latin typeface="Arial" panose="020B0604020202020204" pitchFamily="34" charset="0"/>
              </a:rPr>
              <a:t>해당 격자의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danger_prob</a:t>
            </a:r>
            <a:r>
              <a:rPr kumimoji="0" lang="ko-K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 Unicode MS"/>
              </a:rPr>
              <a:t>의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 Unicode MS"/>
              </a:rPr>
              <a:t> 해당 인덱스 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 Unicode MS"/>
              </a:rPr>
              <a:t>100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 Unicode MS"/>
              </a:rPr>
              <a:t>으로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변경</a:t>
            </a:r>
            <a:endParaRPr kumimoji="0" lang="en-US" altLang="ko-KR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동시에 존재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불가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800" dirty="0">
                <a:latin typeface="Arial" panose="020B0604020202020204" pitchFamily="34" charset="0"/>
              </a:rPr>
              <a:t>	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 존재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격자</a:t>
            </a:r>
            <a:r>
              <a:rPr lang="ko-KR" altLang="en-US" sz="2600" dirty="0">
                <a:latin typeface="Arial" panose="020B0604020202020204" pitchFamily="34" charset="0"/>
              </a:rPr>
              <a:t>의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" panose="020B0604020202020204" pitchFamily="34" charset="0"/>
              </a:rPr>
              <a:t>pitch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" panose="020B0604020202020204" pitchFamily="34" charset="0"/>
              </a:rPr>
              <a:t>의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Arial" panose="020B0604020202020204" pitchFamily="34" charset="0"/>
              </a:rPr>
              <a:t> 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danger_prob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를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 0으로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2600" dirty="0">
                <a:latin typeface="맑은 고딕" panose="020B0503020000020004" pitchFamily="50" charset="-127"/>
              </a:rPr>
              <a:t>변경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, </a:t>
            </a:r>
            <a:endParaRPr kumimoji="0" lang="en-US" altLang="ko-KR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600" dirty="0">
                <a:latin typeface="맑은 고딕" panose="020B0503020000020004" pitchFamily="50" charset="-127"/>
              </a:rPr>
              <a:t>	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pitch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가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 존재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해당 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격자</a:t>
            </a:r>
            <a:r>
              <a:rPr lang="ko-KR" altLang="en-US" sz="2600" dirty="0">
                <a:latin typeface="Arial" panose="020B0604020202020204" pitchFamily="34" charset="0"/>
              </a:rPr>
              <a:t>의</a:t>
            </a:r>
            <a:r>
              <a:rPr kumimoji="0" lang="en-US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kumimoji="0" lang="ko-KR" altLang="ko-KR" sz="2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wumpus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의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 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Consolas" panose="020B0609020204030204" pitchFamily="49" charset="0"/>
              </a:rPr>
              <a:t>danger_prob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를</a:t>
            </a: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DD5D3"/>
                </a:highlight>
                <a:latin typeface="맑은 고딕" panose="020B0503020000020004" pitchFamily="50" charset="-127"/>
              </a:rPr>
              <a:t> 0으로 </a:t>
            </a:r>
            <a:r>
              <a:rPr kumimoji="0" lang="ko-K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변경</a:t>
            </a:r>
            <a:endParaRPr kumimoji="0" lang="ko-KR" altLang="ko-KR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1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103825"/>
            <a:ext cx="957216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Agent </a:t>
            </a:r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행동 규칙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512010"/>
            <a:ext cx="1407866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</a:rPr>
              <a:t> Default: </a:t>
            </a:r>
            <a:r>
              <a:rPr lang="en-US" altLang="ko-KR" sz="2800" b="1" dirty="0" err="1">
                <a:latin typeface="Consolas" panose="020B0609020204030204" pitchFamily="49" charset="0"/>
              </a:rPr>
              <a:t>goForward</a:t>
            </a:r>
            <a:r>
              <a:rPr lang="en-US" altLang="ko-KR" sz="2800" b="1" dirty="0">
                <a:latin typeface="Consolas" panose="020B0609020204030204" pitchFamily="49" charset="0"/>
              </a:rPr>
              <a:t>()</a:t>
            </a:r>
            <a:r>
              <a:rPr lang="en-US" altLang="ko-KR" sz="2800" b="1" dirty="0">
                <a:latin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</a:rPr>
              <a:t>→ </a:t>
            </a:r>
            <a:r>
              <a:rPr lang="ko-KR" altLang="en-US" sz="2800" dirty="0">
                <a:latin typeface="맑은 고딕" panose="020B0503020000020004" pitchFamily="50" charset="-127"/>
              </a:rPr>
              <a:t>방문한 위치를 </a:t>
            </a:r>
            <a:r>
              <a:rPr lang="en-US" altLang="ko-KR" sz="2800" dirty="0">
                <a:latin typeface="맑은 고딕" panose="020B0503020000020004" pitchFamily="50" charset="-127"/>
              </a:rPr>
              <a:t>visited</a:t>
            </a:r>
            <a:r>
              <a:rPr lang="ko-KR" altLang="en-US" sz="2800" dirty="0">
                <a:latin typeface="맑은 고딕" panose="020B0503020000020004" pitchFamily="50" charset="-127"/>
              </a:rPr>
              <a:t>에 </a:t>
            </a:r>
            <a:r>
              <a:rPr lang="en-US" altLang="ko-KR" sz="2800" dirty="0">
                <a:latin typeface="맑은 고딕" panose="020B0503020000020004" pitchFamily="50" charset="-127"/>
              </a:rPr>
              <a:t>append</a:t>
            </a:r>
          </a:p>
          <a:p>
            <a:pPr>
              <a:buFont typeface="+mj-lt"/>
              <a:buAutoNum type="arabicPeriod"/>
            </a:pPr>
            <a:endParaRPr lang="en-US" altLang="ko-KR" sz="2800" dirty="0">
              <a:latin typeface="맑은 고딕" panose="020B0503020000020004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2800" dirty="0">
                <a:latin typeface="맑은 고딕" panose="020B0503020000020004" pitchFamily="50" charset="-127"/>
              </a:rPr>
              <a:t> 안전하고 방문하지 않은 위치를 방문하는 게 우선</a:t>
            </a:r>
          </a:p>
          <a:p>
            <a:r>
              <a:rPr lang="ko-KR" altLang="en-US" sz="2800" dirty="0">
                <a:latin typeface="맑은 고딕" panose="020B0503020000020004" pitchFamily="50" charset="-127"/>
              </a:rPr>
              <a:t>💡 </a:t>
            </a:r>
            <a:r>
              <a:rPr lang="en-US" altLang="ko-KR" sz="2800" dirty="0" err="1">
                <a:latin typeface="Consolas" panose="020B0609020204030204" pitchFamily="49" charset="0"/>
              </a:rPr>
              <a:t>danger_prob</a:t>
            </a:r>
            <a:r>
              <a:rPr lang="en-US" altLang="ko-KR" sz="2800" dirty="0">
                <a:latin typeface="Consolas" panose="020B0609020204030204" pitchFamily="49" charset="0"/>
              </a:rPr>
              <a:t>[x][y] == 0 </a:t>
            </a:r>
            <a:r>
              <a:rPr lang="en-US" altLang="ko-KR" sz="2800" dirty="0">
                <a:latin typeface="맑은 고딕" panose="020B0503020000020004" pitchFamily="50" charset="-127"/>
              </a:rPr>
              <a:t>and </a:t>
            </a:r>
            <a:r>
              <a:rPr lang="en-US" altLang="ko-KR" sz="2800" dirty="0">
                <a:latin typeface="Consolas" panose="020B0609020204030204" pitchFamily="49" charset="0"/>
              </a:rPr>
              <a:t>in visited</a:t>
            </a:r>
          </a:p>
          <a:p>
            <a:endParaRPr lang="en-US" altLang="ko-KR" sz="2800" dirty="0">
              <a:latin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3. </a:t>
            </a:r>
            <a:r>
              <a:rPr lang="ko-KR" altLang="en-US" sz="2800" dirty="0">
                <a:latin typeface="맑은 고딕" panose="020B0503020000020004" pitchFamily="50" charset="-127"/>
              </a:rPr>
              <a:t>바로 앞 격자에 방문한 적 없고</a:t>
            </a:r>
            <a:r>
              <a:rPr lang="en-US" altLang="ko-KR" sz="2800" dirty="0">
                <a:latin typeface="맑은 고딕" panose="020B0503020000020004" pitchFamily="50" charset="-127"/>
              </a:rPr>
              <a:t>, </a:t>
            </a:r>
            <a:r>
              <a:rPr lang="en-US" altLang="ko-KR" sz="2800" dirty="0" err="1">
                <a:latin typeface="맑은 고딕" panose="020B0503020000020004" pitchFamily="50" charset="-127"/>
              </a:rPr>
              <a:t>wumpus</a:t>
            </a:r>
            <a:r>
              <a:rPr lang="ko-KR" altLang="en-US" sz="2800" dirty="0">
                <a:latin typeface="맑은 고딕" panose="020B0503020000020004" pitchFamily="50" charset="-127"/>
              </a:rPr>
              <a:t>가 있을 위험이 있으면 </a:t>
            </a:r>
            <a:r>
              <a:rPr lang="en-US" altLang="ko-KR" sz="2800" b="1" dirty="0">
                <a:latin typeface="Consolas" panose="020B0609020204030204" pitchFamily="49" charset="0"/>
              </a:rPr>
              <a:t>shoot</a:t>
            </a:r>
          </a:p>
          <a:p>
            <a:r>
              <a:rPr lang="ko-KR" altLang="en-US" sz="2800" dirty="0">
                <a:latin typeface="맑은 고딕" panose="020B0503020000020004" pitchFamily="50" charset="-127"/>
              </a:rPr>
              <a:t>💡 </a:t>
            </a:r>
            <a:r>
              <a:rPr lang="en-US" altLang="ko-KR" sz="2800" dirty="0" err="1">
                <a:latin typeface="Consolas" panose="020B0609020204030204" pitchFamily="49" charset="0"/>
              </a:rPr>
              <a:t>danger_prob</a:t>
            </a:r>
            <a:r>
              <a:rPr lang="en-US" altLang="ko-KR" sz="2800" dirty="0">
                <a:latin typeface="Consolas" panose="020B0609020204030204" pitchFamily="49" charset="0"/>
              </a:rPr>
              <a:t>[x][y][0] &gt; 2</a:t>
            </a:r>
            <a:r>
              <a:rPr lang="en-US" altLang="ko-KR" sz="2800" dirty="0">
                <a:latin typeface="맑은 고딕" panose="020B0503020000020004" pitchFamily="50" charset="-127"/>
              </a:rPr>
              <a:t>, </a:t>
            </a:r>
            <a:r>
              <a:rPr lang="en-US" altLang="ko-KR" sz="2800" dirty="0">
                <a:latin typeface="Consolas" panose="020B0609020204030204" pitchFamily="49" charset="0"/>
              </a:rPr>
              <a:t>shoot</a:t>
            </a:r>
          </a:p>
          <a:p>
            <a:endParaRPr lang="en-US" altLang="ko-KR" sz="2800" dirty="0">
              <a:latin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4.</a:t>
            </a:r>
            <a:r>
              <a:rPr lang="ko-KR" altLang="en-US" sz="2800" dirty="0">
                <a:latin typeface="맑은 고딕" panose="020B0503020000020004" pitchFamily="50" charset="-127"/>
              </a:rPr>
              <a:t> 벽에 부딪히거나</a:t>
            </a:r>
            <a:r>
              <a:rPr lang="en-US" altLang="ko-KR" sz="2800" dirty="0">
                <a:latin typeface="맑은 고딕" panose="020B0503020000020004" pitchFamily="50" charset="-127"/>
              </a:rPr>
              <a:t>(</a:t>
            </a:r>
            <a:r>
              <a:rPr lang="en-US" altLang="ko-KR" sz="2800" dirty="0">
                <a:latin typeface="Consolas" panose="020B0609020204030204" pitchFamily="49" charset="0"/>
              </a:rPr>
              <a:t>Bump</a:t>
            </a:r>
            <a:r>
              <a:rPr lang="en-US" altLang="ko-KR" sz="2800" dirty="0">
                <a:latin typeface="맑은 고딕" panose="020B0503020000020004" pitchFamily="50" charset="-127"/>
              </a:rPr>
              <a:t>) </a:t>
            </a:r>
            <a:r>
              <a:rPr lang="ko-KR" altLang="en-US" sz="2800" dirty="0">
                <a:latin typeface="맑은 고딕" panose="020B0503020000020004" pitchFamily="50" charset="-127"/>
              </a:rPr>
              <a:t>앞 격자가 위험하면</a:t>
            </a:r>
            <a:r>
              <a:rPr lang="en-US" altLang="ko-KR" sz="2800" dirty="0">
                <a:latin typeface="맑은 고딕" panose="020B0503020000020004" pitchFamily="50" charset="-127"/>
              </a:rPr>
              <a:t>, </a:t>
            </a:r>
            <a:r>
              <a:rPr lang="en-US" altLang="ko-KR" sz="2800" b="1" dirty="0" err="1">
                <a:latin typeface="Consolas" panose="020B0609020204030204" pitchFamily="49" charset="0"/>
              </a:rPr>
              <a:t>turnLeft</a:t>
            </a:r>
            <a:r>
              <a:rPr lang="en-US" altLang="ko-KR" sz="2800" dirty="0">
                <a:latin typeface="Consolas" panose="020B0609020204030204" pitchFamily="49" charset="0"/>
              </a:rPr>
              <a:t> or </a:t>
            </a:r>
            <a:r>
              <a:rPr lang="en-US" altLang="ko-KR" sz="2800" b="1" dirty="0" err="1">
                <a:latin typeface="Consolas" panose="020B0609020204030204" pitchFamily="49" charset="0"/>
              </a:rPr>
              <a:t>turnRight</a:t>
            </a:r>
            <a:endParaRPr lang="en-US" altLang="ko-KR" sz="2800" b="1" dirty="0">
              <a:latin typeface="Consolas" panose="020B0609020204030204" pitchFamily="49" charset="0"/>
            </a:endParaRPr>
          </a:p>
          <a:p>
            <a:endParaRPr lang="en-US" altLang="ko-KR" sz="2800" dirty="0">
              <a:latin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5.</a:t>
            </a:r>
            <a:r>
              <a:rPr lang="ko-KR" altLang="en-US" sz="2800" dirty="0">
                <a:latin typeface="맑은 고딕" panose="020B0503020000020004" pitchFamily="50" charset="-127"/>
              </a:rPr>
              <a:t> 인접 격자에 모두 방문한 기록이 있다면 덜 위험 격자를 방문</a:t>
            </a:r>
            <a:r>
              <a:rPr lang="en-US" altLang="ko-KR" sz="2800" dirty="0">
                <a:latin typeface="맑은 고딕" panose="020B0503020000020004" pitchFamily="50" charset="-127"/>
              </a:rPr>
              <a:t>: </a:t>
            </a:r>
            <a:r>
              <a:rPr lang="en-US" altLang="ko-KR" sz="2800" dirty="0">
                <a:solidFill>
                  <a:srgbClr val="416562"/>
                </a:solidFill>
                <a:highlight>
                  <a:srgbClr val="BDD5D3"/>
                </a:highlight>
                <a:latin typeface="맑은 고딕" panose="020B0503020000020004" pitchFamily="50" charset="-127"/>
              </a:rPr>
              <a:t>Best First Search</a:t>
            </a:r>
            <a:r>
              <a:rPr lang="en-US" altLang="ko-KR" sz="2800" dirty="0">
                <a:solidFill>
                  <a:srgbClr val="416562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</a:rPr>
              <a:t>이용</a:t>
            </a:r>
          </a:p>
          <a:p>
            <a:r>
              <a:rPr lang="ko-KR" altLang="en-US" sz="2800" dirty="0">
                <a:latin typeface="맑은 고딕" panose="020B0503020000020004" pitchFamily="50" charset="-127"/>
              </a:rPr>
              <a:t>💡 </a:t>
            </a:r>
            <a:r>
              <a:rPr lang="en-US" altLang="ko-KR" sz="2800" dirty="0">
                <a:latin typeface="맑은 고딕" panose="020B0503020000020004" pitchFamily="50" charset="-127"/>
              </a:rPr>
              <a:t>If all neighbor node in visited</a:t>
            </a:r>
          </a:p>
        </p:txBody>
      </p:sp>
    </p:spTree>
    <p:extLst>
      <p:ext uri="{BB962C8B-B14F-4D97-AF65-F5344CB8AC3E}">
        <p14:creationId xmlns:p14="http://schemas.microsoft.com/office/powerpoint/2010/main" val="383962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103825"/>
            <a:ext cx="957216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Agent </a:t>
            </a:r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행동 규칙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" y="2400300"/>
            <a:ext cx="16450016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altLang="ko-KR" sz="3200" b="1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highlight>
                  <a:srgbClr val="BDD5D3"/>
                </a:highlight>
                <a:latin typeface="맑은 고딕" panose="020B0503020000020004" pitchFamily="50" charset="-127"/>
              </a:rPr>
              <a:t>Best First Search</a:t>
            </a:r>
          </a:p>
          <a:p>
            <a:r>
              <a:rPr lang="en-US" altLang="ko-KR" sz="3200" b="1" dirty="0">
                <a:latin typeface="맑은 고딕" panose="020B0503020000020004" pitchFamily="50" charset="-127"/>
              </a:rPr>
              <a:t>   : </a:t>
            </a:r>
            <a:r>
              <a:rPr lang="ko-KR" altLang="en-US" sz="3200" b="1" dirty="0">
                <a:latin typeface="맑은 고딕" panose="020B0503020000020004" pitchFamily="50" charset="-127"/>
              </a:rPr>
              <a:t>인접한 격자 중 가장 작은 </a:t>
            </a:r>
            <a:r>
              <a:rPr lang="en-US" altLang="ko-KR" sz="3200" b="1" dirty="0" err="1">
                <a:latin typeface="Consolas" panose="020B0609020204030204" pitchFamily="49" charset="0"/>
              </a:rPr>
              <a:t>danger_prob</a:t>
            </a:r>
            <a:r>
              <a:rPr lang="ko-KR" altLang="en-US" sz="3200" b="1" dirty="0">
                <a:latin typeface="맑은 고딕" panose="020B0503020000020004" pitchFamily="50" charset="-127"/>
              </a:rPr>
              <a:t>를 가지는 격자로 이동</a:t>
            </a:r>
            <a:r>
              <a:rPr lang="en-US" altLang="ko-KR" sz="3200" b="1" dirty="0">
                <a:latin typeface="맑은 고딕" panose="020B0503020000020004" pitchFamily="50" charset="-127"/>
              </a:rPr>
              <a:t>(</a:t>
            </a:r>
            <a:r>
              <a:rPr lang="en-US" altLang="ko-KR" sz="3200" b="1" dirty="0">
                <a:latin typeface="Consolas" panose="020B0609020204030204" pitchFamily="49" charset="0"/>
              </a:rPr>
              <a:t>sorted</a:t>
            </a:r>
            <a:r>
              <a:rPr lang="en-US" altLang="ko-KR" sz="3200" b="1" dirty="0">
                <a:latin typeface="맑은 고딕" panose="020B0503020000020004" pitchFamily="50" charset="-127"/>
              </a:rPr>
              <a:t> </a:t>
            </a:r>
            <a:r>
              <a:rPr lang="ko-KR" altLang="en-US" sz="3200" b="1" dirty="0">
                <a:latin typeface="맑은 고딕" panose="020B0503020000020004" pitchFamily="50" charset="-127"/>
              </a:rPr>
              <a:t>오름차순</a:t>
            </a:r>
            <a:r>
              <a:rPr lang="en-US" altLang="ko-KR" sz="3200" b="1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sz="2800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맑은 고딕" panose="020B0503020000020004" pitchFamily="50" charset="-127"/>
              </a:rPr>
              <a:t>인접 노드가 모두 </a:t>
            </a:r>
            <a:r>
              <a:rPr lang="en-US" altLang="ko-KR" sz="2800" dirty="0" err="1">
                <a:latin typeface="맑은 고딕" panose="020B0503020000020004" pitchFamily="50" charset="-127"/>
              </a:rPr>
              <a:t>danger_prob</a:t>
            </a:r>
            <a:r>
              <a:rPr lang="ko-KR" altLang="en-US" sz="2800" dirty="0">
                <a:latin typeface="맑은 고딕" panose="020B0503020000020004" pitchFamily="50" charset="-127"/>
              </a:rPr>
              <a:t>가 같을 경우</a:t>
            </a:r>
            <a:r>
              <a:rPr lang="en-US" altLang="ko-KR" sz="2800" dirty="0">
                <a:latin typeface="맑은 고딕" panose="020B0503020000020004" pitchFamily="50" charset="-127"/>
              </a:rPr>
              <a:t>,</a:t>
            </a:r>
            <a:r>
              <a:rPr lang="ko-KR" altLang="en-US" sz="2800" dirty="0">
                <a:latin typeface="맑은 고딕" panose="020B0503020000020004" pitchFamily="50" charset="-127"/>
              </a:rPr>
              <a:t> 방문 횟수가 가장 적은 격자로 이동</a:t>
            </a:r>
            <a:endParaRPr lang="en-US" altLang="ko-KR" sz="2800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맑은 고딕" panose="020B0503020000020004" pitchFamily="50" charset="-127"/>
              </a:rPr>
              <a:t>현재 노드에 </a:t>
            </a:r>
            <a:r>
              <a:rPr lang="en-US" altLang="ko-KR" sz="2800" i="1" dirty="0">
                <a:latin typeface="맑은 고딕" panose="020B0503020000020004" pitchFamily="50" charset="-127"/>
              </a:rPr>
              <a:t>pitch</a:t>
            </a:r>
            <a:r>
              <a:rPr lang="en-US" altLang="ko-KR" sz="2800" dirty="0">
                <a:latin typeface="맑은 고딕" panose="020B0503020000020004" pitchFamily="50" charset="-127"/>
              </a:rPr>
              <a:t> or </a:t>
            </a:r>
            <a:r>
              <a:rPr lang="en-US" altLang="ko-KR" sz="2800" i="1" dirty="0" err="1">
                <a:latin typeface="맑은 고딕" panose="020B0503020000020004" pitchFamily="50" charset="-127"/>
              </a:rPr>
              <a:t>wumpus</a:t>
            </a:r>
            <a:r>
              <a:rPr lang="ko-KR" altLang="en-US" sz="2800" dirty="0">
                <a:latin typeface="맑은 고딕" panose="020B0503020000020004" pitchFamily="50" charset="-127"/>
              </a:rPr>
              <a:t>가 존재</a:t>
            </a:r>
            <a:r>
              <a:rPr lang="en-US" altLang="ko-KR" sz="2800" dirty="0">
                <a:latin typeface="맑은 고딕" panose="020B0503020000020004" pitchFamily="50" charset="-127"/>
              </a:rPr>
              <a:t>, die(</a:t>
            </a:r>
            <a:r>
              <a:rPr lang="ko-KR" altLang="en-US" sz="2800" dirty="0">
                <a:latin typeface="맑은 고딕" panose="020B0503020000020004" pitchFamily="50" charset="-127"/>
              </a:rPr>
              <a:t>시작 노드로 </a:t>
            </a:r>
            <a:r>
              <a:rPr lang="ko-KR" altLang="en-US" sz="2800" dirty="0" err="1">
                <a:latin typeface="맑은 고딕" panose="020B0503020000020004" pitchFamily="50" charset="-127"/>
              </a:rPr>
              <a:t>돌아감</a:t>
            </a:r>
            <a:r>
              <a:rPr lang="ko-KR" altLang="en-US" sz="2800" dirty="0">
                <a:latin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</a:rPr>
              <a:t>+ </a:t>
            </a:r>
            <a:r>
              <a:rPr lang="en-US" altLang="ko-KR" sz="2800" dirty="0">
                <a:solidFill>
                  <a:srgbClr val="416562"/>
                </a:solidFill>
                <a:latin typeface="맑은 고딕" panose="020B0503020000020004" pitchFamily="50" charset="-127"/>
              </a:rPr>
              <a:t>reflex agent with state</a:t>
            </a:r>
            <a:r>
              <a:rPr lang="en-US" altLang="ko-KR" sz="2800" dirty="0">
                <a:latin typeface="맑은 고딕" panose="020B0503020000020004" pitchFamily="50" charset="-127"/>
              </a:rPr>
              <a:t>)</a:t>
            </a:r>
          </a:p>
          <a:p>
            <a:endParaRPr lang="ko-KR" altLang="en-US" sz="2800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맑은 고딕" panose="020B0503020000020004" pitchFamily="50" charset="-127"/>
              </a:rPr>
              <a:t>현재 노드에 </a:t>
            </a:r>
            <a:r>
              <a:rPr lang="en-US" altLang="ko-KR" sz="2800" i="1" dirty="0">
                <a:latin typeface="맑은 고딕" panose="020B0503020000020004" pitchFamily="50" charset="-127"/>
              </a:rPr>
              <a:t>glitter</a:t>
            </a:r>
            <a:r>
              <a:rPr lang="ko-KR" altLang="en-US" sz="2800" dirty="0">
                <a:latin typeface="맑은 고딕" panose="020B0503020000020004" pitchFamily="50" charset="-127"/>
              </a:rPr>
              <a:t>이 느껴지면</a:t>
            </a:r>
            <a:r>
              <a:rPr lang="en-US" altLang="ko-KR" sz="2800" dirty="0"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</a:rPr>
              <a:t>금 획득</a:t>
            </a:r>
            <a:r>
              <a:rPr lang="en-US" altLang="ko-KR" sz="2800" dirty="0">
                <a:latin typeface="맑은 고딕" panose="020B0503020000020004" pitchFamily="50" charset="-127"/>
              </a:rPr>
              <a:t>(</a:t>
            </a:r>
            <a:r>
              <a:rPr lang="en-US" altLang="ko-KR" sz="2800" b="1" dirty="0">
                <a:latin typeface="맑은 고딕" panose="020B0503020000020004" pitchFamily="50" charset="-127"/>
              </a:rPr>
              <a:t>grab</a:t>
            </a:r>
            <a:r>
              <a:rPr lang="en-US" altLang="ko-KR" sz="2800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sz="2800" dirty="0">
              <a:latin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맑은 고딕" panose="020B0503020000020004" pitchFamily="50" charset="-127"/>
              </a:rPr>
              <a:t>금 획득 후</a:t>
            </a:r>
            <a:r>
              <a:rPr lang="en-US" altLang="ko-KR" sz="2800" dirty="0"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</a:rPr>
              <a:t>시작 지점으로 돌아와 게임 종료</a:t>
            </a:r>
            <a:r>
              <a:rPr lang="en-US" altLang="ko-KR" sz="2800" dirty="0">
                <a:latin typeface="맑은 고딕" panose="020B0503020000020004" pitchFamily="50" charset="-127"/>
              </a:rPr>
              <a:t>(</a:t>
            </a:r>
            <a:r>
              <a:rPr lang="en-US" altLang="ko-KR" sz="2800" b="1" dirty="0">
                <a:latin typeface="맑은 고딕" panose="020B0503020000020004" pitchFamily="50" charset="-127"/>
              </a:rPr>
              <a:t>climb</a:t>
            </a:r>
            <a:r>
              <a:rPr lang="en-US" altLang="ko-KR" sz="2800" dirty="0">
                <a:latin typeface="맑은 고딕" panose="020B0503020000020004" pitchFamily="50" charset="-127"/>
              </a:rPr>
              <a:t>)</a:t>
            </a:r>
          </a:p>
          <a:p>
            <a:r>
              <a:rPr lang="ko-KR" altLang="en-US" sz="2800" dirty="0">
                <a:latin typeface="맑은 고딕" panose="020B0503020000020004" pitchFamily="50" charset="-127"/>
              </a:rPr>
              <a:t>💡 방문한 적 있는 격자에 한해서</a:t>
            </a:r>
            <a:r>
              <a:rPr lang="ko-KR" altLang="en-US" sz="2800" dirty="0">
                <a:solidFill>
                  <a:srgbClr val="416562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416562"/>
                </a:solidFill>
                <a:highlight>
                  <a:srgbClr val="BDD5D3"/>
                </a:highlight>
                <a:latin typeface="맑은 고딕" panose="020B0503020000020004" pitchFamily="50" charset="-127"/>
              </a:rPr>
              <a:t>A* algorithm </a:t>
            </a:r>
            <a:r>
              <a:rPr lang="ko-KR" altLang="en-US" sz="2800" dirty="0">
                <a:latin typeface="맑은 고딕" panose="020B0503020000020004" pitchFamily="50" charset="-127"/>
              </a:rPr>
              <a:t>이용하여 </a:t>
            </a:r>
            <a:r>
              <a:rPr lang="ko-KR" altLang="en-US" sz="2800" i="1" dirty="0">
                <a:latin typeface="맑은 고딕" panose="020B0503020000020004" pitchFamily="50" charset="-127"/>
              </a:rPr>
              <a:t>현재 위치에서 목표 격자</a:t>
            </a:r>
            <a:r>
              <a:rPr lang="en-US" altLang="ko-KR" sz="2800" i="1" dirty="0">
                <a:latin typeface="맑은 고딕" panose="020B0503020000020004" pitchFamily="50" charset="-127"/>
              </a:rPr>
              <a:t>(</a:t>
            </a:r>
            <a:r>
              <a:rPr lang="ko-KR" altLang="en-US" sz="2800" i="1" dirty="0">
                <a:latin typeface="맑은 고딕" panose="020B0503020000020004" pitchFamily="50" charset="-127"/>
              </a:rPr>
              <a:t>시작 격자</a:t>
            </a:r>
            <a:r>
              <a:rPr lang="en-US" altLang="ko-KR" sz="2800" i="1" dirty="0">
                <a:latin typeface="맑은 고딕" panose="020B0503020000020004" pitchFamily="50" charset="-127"/>
              </a:rPr>
              <a:t>)</a:t>
            </a:r>
            <a:r>
              <a:rPr lang="ko-KR" altLang="en-US" sz="2800" i="1" dirty="0">
                <a:latin typeface="맑은 고딕" panose="020B0503020000020004" pitchFamily="50" charset="-127"/>
              </a:rPr>
              <a:t>까지의 </a:t>
            </a:r>
            <a:endParaRPr lang="en-US" altLang="ko-KR" sz="2800" i="1" dirty="0">
              <a:latin typeface="맑은 고딕" panose="020B0503020000020004" pitchFamily="50" charset="-127"/>
            </a:endParaRPr>
          </a:p>
          <a:p>
            <a:r>
              <a:rPr lang="en-US" altLang="ko-KR" sz="2800" i="1" dirty="0">
                <a:latin typeface="맑은 고딕" panose="020B0503020000020004" pitchFamily="50" charset="-127"/>
              </a:rPr>
              <a:t>     cost</a:t>
            </a:r>
            <a:r>
              <a:rPr lang="ko-KR" altLang="en-US" sz="2800" i="1" dirty="0">
                <a:latin typeface="맑은 고딕" panose="020B0503020000020004" pitchFamily="50" charset="-127"/>
              </a:rPr>
              <a:t>가 가장 작은 곳</a:t>
            </a:r>
            <a:r>
              <a:rPr lang="ko-KR" altLang="en-US" sz="2800" dirty="0">
                <a:latin typeface="맑은 고딕" panose="020B0503020000020004" pitchFamily="50" charset="-127"/>
              </a:rPr>
              <a:t>을 따라 이동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4860372"/>
            <a:ext cx="55605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kern="0" spc="100" dirty="0">
                <a:solidFill>
                  <a:srgbClr val="595959"/>
                </a:solidFill>
                <a:latin typeface="Caviar Dreams" pitchFamily="34" charset="0"/>
              </a:rPr>
              <a:t>시연</a:t>
            </a:r>
            <a:endParaRPr 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33999" y="0"/>
            <a:ext cx="12954001" cy="10287000"/>
            <a:chOff x="826577" y="3333351"/>
            <a:chExt cx="4036883" cy="5382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174" y="58293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7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103825"/>
            <a:ext cx="957216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시연 영상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4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912501AF-CCD1-B7CD-8D4D-42CD67988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160" r="10366"/>
          <a:stretch/>
        </p:blipFill>
        <p:spPr>
          <a:xfrm>
            <a:off x="3581400" y="1457768"/>
            <a:ext cx="11963400" cy="84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3169275"/>
            <a:ext cx="2408063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0" kern="0" spc="-1000" dirty="0">
                <a:solidFill>
                  <a:srgbClr val="82CBC4"/>
                </a:solidFill>
                <a:latin typeface="Noto Sans CJK KR Regular" pitchFamily="34" charset="0"/>
                <a:cs typeface="Noto Sans CJK KR Regular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577" y="910209"/>
            <a:ext cx="40053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CONTENTS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3504" y="3282050"/>
            <a:ext cx="61800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01. </a:t>
            </a:r>
            <a:r>
              <a:rPr lang="ko-KR" alt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구현 정보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9091" y="5469714"/>
            <a:ext cx="27451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03. </a:t>
            </a:r>
            <a:r>
              <a:rPr lang="ko-KR" alt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시연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39D54EB7-7669-EA92-FDFB-76ED9603D450}"/>
              </a:ext>
            </a:extLst>
          </p:cNvPr>
          <p:cNvSpPr txBox="1"/>
          <p:nvPr/>
        </p:nvSpPr>
        <p:spPr>
          <a:xfrm>
            <a:off x="3539091" y="4381500"/>
            <a:ext cx="44274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02. </a:t>
            </a:r>
            <a:r>
              <a:rPr lang="ko-KR" altLang="en-US" sz="3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아이디어 설명</a:t>
            </a:r>
            <a:endParaRPr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4860372"/>
            <a:ext cx="55605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구현 정보</a:t>
            </a:r>
            <a:endParaRPr 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33999" y="0"/>
            <a:ext cx="12954001" cy="10287000"/>
            <a:chOff x="826577" y="3333351"/>
            <a:chExt cx="4036883" cy="5382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174" y="58293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541858"/>
            <a:ext cx="55605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역할 및 추진 일정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5400000">
            <a:off x="6247616" y="4131172"/>
            <a:ext cx="2706614" cy="158974"/>
            <a:chOff x="6136996" y="3333351"/>
            <a:chExt cx="3565436" cy="5957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953140" y="3043634"/>
            <a:ext cx="40516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</a:rPr>
              <a:t>각각의 동작 수행 기능</a:t>
            </a:r>
            <a:endParaRPr lang="en-US" altLang="ko-KR" sz="2000" dirty="0"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88FC7-14F9-465C-53BD-50D715C0746C}"/>
              </a:ext>
            </a:extLst>
          </p:cNvPr>
          <p:cNvSpPr txBox="1"/>
          <p:nvPr/>
        </p:nvSpPr>
        <p:spPr>
          <a:xfrm>
            <a:off x="4459037" y="3035988"/>
            <a:ext cx="345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</a:rPr>
              <a:t>팀장</a:t>
            </a:r>
            <a:r>
              <a:rPr lang="en-US" altLang="ko-KR" sz="2400" dirty="0">
                <a:latin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</a:rPr>
              <a:t>김민주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FC3852D-0830-0795-05FB-E39F780588DD}"/>
              </a:ext>
            </a:extLst>
          </p:cNvPr>
          <p:cNvGrpSpPr/>
          <p:nvPr/>
        </p:nvGrpSpPr>
        <p:grpSpPr>
          <a:xfrm>
            <a:off x="759664" y="2670486"/>
            <a:ext cx="3565436" cy="595733"/>
            <a:chOff x="6136996" y="3333351"/>
            <a:chExt cx="3565436" cy="595733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27D22611-56F4-2974-DB72-D9F8A340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5AB708-F234-002E-56FA-5B6306BCD123}"/>
              </a:ext>
            </a:extLst>
          </p:cNvPr>
          <p:cNvSpPr txBox="1"/>
          <p:nvPr/>
        </p:nvSpPr>
        <p:spPr>
          <a:xfrm>
            <a:off x="4459037" y="3930397"/>
            <a:ext cx="345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</a:rPr>
              <a:t>팀원 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장현구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1163C71F-224B-B750-86D9-5A60029A74D7}"/>
              </a:ext>
            </a:extLst>
          </p:cNvPr>
          <p:cNvGrpSpPr/>
          <p:nvPr/>
        </p:nvGrpSpPr>
        <p:grpSpPr>
          <a:xfrm>
            <a:off x="811086" y="5914093"/>
            <a:ext cx="3565436" cy="595733"/>
            <a:chOff x="6136996" y="3333351"/>
            <a:chExt cx="3565436" cy="595733"/>
          </a:xfrm>
        </p:grpSpPr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7969B03B-F0D6-A4CA-D621-1D18271F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F791ECE-1824-D7A0-5A10-DAFCB3B33422}"/>
              </a:ext>
            </a:extLst>
          </p:cNvPr>
          <p:cNvSpPr txBox="1"/>
          <p:nvPr/>
        </p:nvSpPr>
        <p:spPr>
          <a:xfrm>
            <a:off x="4459037" y="4844797"/>
            <a:ext cx="345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</a:rPr>
              <a:t>팀원 김나현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3A54B5-33ED-FD19-8C4A-BC62F0278EFC}"/>
              </a:ext>
            </a:extLst>
          </p:cNvPr>
          <p:cNvSpPr txBox="1"/>
          <p:nvPr/>
        </p:nvSpPr>
        <p:spPr>
          <a:xfrm>
            <a:off x="7902800" y="3938633"/>
            <a:ext cx="4601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</a:rPr>
              <a:t>실행내용 출력 및 인식 부분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B34125-6CE6-70A4-969C-8228ADE0CB74}"/>
              </a:ext>
            </a:extLst>
          </p:cNvPr>
          <p:cNvSpPr txBox="1"/>
          <p:nvPr/>
        </p:nvSpPr>
        <p:spPr>
          <a:xfrm>
            <a:off x="7928559" y="4878714"/>
            <a:ext cx="3881284" cy="40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</a:rPr>
              <a:t>초기 환경 세팅 </a:t>
            </a:r>
            <a:endParaRPr lang="en-US" altLang="ko-KR" sz="2000" dirty="0">
              <a:latin typeface="맑은 고딕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1431523-A76F-0D20-41C8-E7ADA6E90514}"/>
              </a:ext>
            </a:extLst>
          </p:cNvPr>
          <p:cNvGrpSpPr/>
          <p:nvPr/>
        </p:nvGrpSpPr>
        <p:grpSpPr>
          <a:xfrm>
            <a:off x="5233097" y="6435550"/>
            <a:ext cx="12779396" cy="2874272"/>
            <a:chOff x="5257800" y="6176971"/>
            <a:chExt cx="12779396" cy="2874272"/>
          </a:xfrm>
        </p:grpSpPr>
        <p:pic>
          <p:nvPicPr>
            <p:cNvPr id="28" name="그림 27" descr="텍스트, 소프트웨어, 컴퓨터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0A594AC8-9085-0C0B-D012-4A4B18D12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0" t="46336" r="26594" b="30674"/>
            <a:stretch/>
          </p:blipFill>
          <p:spPr>
            <a:xfrm>
              <a:off x="11470654" y="6573333"/>
              <a:ext cx="6566542" cy="2233642"/>
            </a:xfrm>
            <a:prstGeom prst="rect">
              <a:avLst/>
            </a:prstGeom>
          </p:spPr>
        </p:pic>
        <p:pic>
          <p:nvPicPr>
            <p:cNvPr id="31" name="그림 30" descr="텍스트, 소프트웨어, 컴퓨터 아이콘, 컴퓨터이(가) 표시된 사진&#10;&#10;자동 생성된 설명">
              <a:extLst>
                <a:ext uri="{FF2B5EF4-FFF2-40B4-BE49-F238E27FC236}">
                  <a16:creationId xmlns:a16="http://schemas.microsoft.com/office/drawing/2014/main" id="{491B6232-1AF3-36A0-B940-AC800B835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7" t="45804" r="25906" b="27567"/>
            <a:stretch/>
          </p:blipFill>
          <p:spPr>
            <a:xfrm>
              <a:off x="9870454" y="6524101"/>
              <a:ext cx="4101462" cy="2527142"/>
            </a:xfrm>
            <a:prstGeom prst="rect">
              <a:avLst/>
            </a:prstGeom>
          </p:spPr>
        </p:pic>
        <p:pic>
          <p:nvPicPr>
            <p:cNvPr id="18" name="그림 17" descr="텍스트, 소프트웨어, 컴퓨터 아이콘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D58F0003-72D6-26A8-CBFE-DF399A811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84" t="42195" r="34583" b="31176"/>
            <a:stretch/>
          </p:blipFill>
          <p:spPr>
            <a:xfrm>
              <a:off x="5257800" y="6176971"/>
              <a:ext cx="5181600" cy="258711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1AE23-E948-20AC-9104-C4014D64C0FD}"/>
              </a:ext>
            </a:extLst>
          </p:cNvPr>
          <p:cNvSpPr txBox="1"/>
          <p:nvPr/>
        </p:nvSpPr>
        <p:spPr>
          <a:xfrm>
            <a:off x="715297" y="5989382"/>
            <a:ext cx="3565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</a:rPr>
              <a:t>추진 일정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3D946-1E51-EA65-4EBC-409E29D606E0}"/>
              </a:ext>
            </a:extLst>
          </p:cNvPr>
          <p:cNvSpPr txBox="1"/>
          <p:nvPr/>
        </p:nvSpPr>
        <p:spPr>
          <a:xfrm>
            <a:off x="832043" y="2696810"/>
            <a:ext cx="333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54970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366690"/>
            <a:ext cx="55605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구현 환경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988FC7-14F9-465C-53BD-50D715C0746C}"/>
              </a:ext>
            </a:extLst>
          </p:cNvPr>
          <p:cNvSpPr txBox="1"/>
          <p:nvPr/>
        </p:nvSpPr>
        <p:spPr>
          <a:xfrm>
            <a:off x="10496842" y="3557225"/>
            <a:ext cx="3456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맑은 고딕" panose="020B0503020000020004" pitchFamily="50" charset="-127"/>
              </a:rPr>
              <a:t>Python</a:t>
            </a:r>
            <a:endParaRPr lang="ko-KR" altLang="en-US" sz="4000" dirty="0">
              <a:latin typeface="맑은 고딕" panose="020B0503020000020004" pitchFamily="50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AFC3852D-0830-0795-05FB-E39F780588DD}"/>
              </a:ext>
            </a:extLst>
          </p:cNvPr>
          <p:cNvGrpSpPr/>
          <p:nvPr/>
        </p:nvGrpSpPr>
        <p:grpSpPr>
          <a:xfrm>
            <a:off x="10595621" y="2450176"/>
            <a:ext cx="3565436" cy="595733"/>
            <a:chOff x="6136996" y="3333351"/>
            <a:chExt cx="3565436" cy="595733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27D22611-56F4-2974-DB72-D9F8A340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5AB708-F234-002E-56FA-5B6306BCD123}"/>
              </a:ext>
            </a:extLst>
          </p:cNvPr>
          <p:cNvSpPr txBox="1"/>
          <p:nvPr/>
        </p:nvSpPr>
        <p:spPr>
          <a:xfrm>
            <a:off x="10668000" y="7091736"/>
            <a:ext cx="3456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atin typeface="맑은 고딕" panose="020B0503020000020004" pitchFamily="50" charset="-127"/>
              </a:rPr>
              <a:t>Pygame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1163C71F-224B-B750-86D9-5A60029A74D7}"/>
              </a:ext>
            </a:extLst>
          </p:cNvPr>
          <p:cNvGrpSpPr/>
          <p:nvPr/>
        </p:nvGrpSpPr>
        <p:grpSpPr>
          <a:xfrm>
            <a:off x="10647043" y="5693783"/>
            <a:ext cx="3565436" cy="595733"/>
            <a:chOff x="6136996" y="3333351"/>
            <a:chExt cx="3565436" cy="595733"/>
          </a:xfrm>
        </p:grpSpPr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7969B03B-F0D6-A4CA-D621-1D18271F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1AE23-E948-20AC-9104-C4014D64C0FD}"/>
              </a:ext>
            </a:extLst>
          </p:cNvPr>
          <p:cNvSpPr txBox="1"/>
          <p:nvPr/>
        </p:nvSpPr>
        <p:spPr>
          <a:xfrm>
            <a:off x="10551254" y="5769072"/>
            <a:ext cx="3565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</a:rPr>
              <a:t>GUI</a:t>
            </a:r>
            <a:r>
              <a:rPr lang="ko-KR" altLang="en-US" sz="2800" dirty="0">
                <a:latin typeface="맑은 고딕" panose="020B0503020000020004" pitchFamily="50" charset="-127"/>
              </a:rPr>
              <a:t>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D3D946-1E51-EA65-4EBC-409E29D606E0}"/>
              </a:ext>
            </a:extLst>
          </p:cNvPr>
          <p:cNvSpPr txBox="1"/>
          <p:nvPr/>
        </p:nvSpPr>
        <p:spPr>
          <a:xfrm>
            <a:off x="10668000" y="2476500"/>
            <a:ext cx="333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</a:rPr>
              <a:t>기능 구현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799AC-DB88-E11E-7F16-77B80F84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37" y="3238500"/>
            <a:ext cx="40100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9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366690"/>
            <a:ext cx="55605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구현 환경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1163C71F-224B-B750-86D9-5A60029A74D7}"/>
              </a:ext>
            </a:extLst>
          </p:cNvPr>
          <p:cNvGrpSpPr/>
          <p:nvPr/>
        </p:nvGrpSpPr>
        <p:grpSpPr>
          <a:xfrm>
            <a:off x="759466" y="2629811"/>
            <a:ext cx="3565436" cy="595733"/>
            <a:chOff x="6136996" y="3333351"/>
            <a:chExt cx="3565436" cy="595733"/>
          </a:xfrm>
        </p:grpSpPr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7969B03B-F0D6-A4CA-D621-1D18271F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1AE23-E948-20AC-9104-C4014D64C0FD}"/>
              </a:ext>
            </a:extLst>
          </p:cNvPr>
          <p:cNvSpPr txBox="1"/>
          <p:nvPr/>
        </p:nvSpPr>
        <p:spPr>
          <a:xfrm>
            <a:off x="663677" y="2705100"/>
            <a:ext cx="3565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</a:rPr>
              <a:t>GUI</a:t>
            </a:r>
            <a:r>
              <a:rPr lang="ko-KR" altLang="en-US" sz="2800" dirty="0">
                <a:latin typeface="맑은 고딕" panose="020B0503020000020004" pitchFamily="50" charset="-127"/>
              </a:rPr>
              <a:t> 구현</a:t>
            </a:r>
          </a:p>
        </p:txBody>
      </p:sp>
      <p:pic>
        <p:nvPicPr>
          <p:cNvPr id="5" name="그림 4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A9E3192-6F7C-179E-0062-0CEA65A3E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366690"/>
            <a:ext cx="8448675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3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4860372"/>
            <a:ext cx="55605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kern="0" spc="100" dirty="0">
                <a:solidFill>
                  <a:srgbClr val="595959"/>
                </a:solidFill>
                <a:latin typeface="Caviar Dreams" pitchFamily="34" charset="0"/>
              </a:rPr>
              <a:t>아이디어 설명</a:t>
            </a:r>
            <a:endParaRPr 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33999" y="0"/>
            <a:ext cx="12954001" cy="10287000"/>
            <a:chOff x="826577" y="3333351"/>
            <a:chExt cx="4036883" cy="5382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174" y="58293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24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093" y="1312328"/>
            <a:ext cx="149589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환경 구축 및 </a:t>
            </a:r>
            <a:r>
              <a:rPr lang="en-US" altLang="ko-KR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sensor 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00300"/>
            <a:ext cx="16535400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환경 구축 용 변수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Consolas" panose="020B0609020204030204" pitchFamily="49" charset="0"/>
              </a:rPr>
              <a:t>world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 err="1">
                <a:latin typeface="Consolas" panose="020B0609020204030204" pitchFamily="49" charset="0"/>
              </a:rPr>
              <a:t>state_grid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Consolas" panose="020B0609020204030204" pitchFamily="49" charset="0"/>
              </a:rPr>
              <a:t>agent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 err="1">
                <a:latin typeface="Consolas" panose="020B0609020204030204" pitchFamily="49" charset="0"/>
              </a:rPr>
              <a:t>caution_grid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Arial" panose="020B0604020202020204" pitchFamily="34" charset="0"/>
              </a:rPr>
              <a:t>Sensor</a:t>
            </a:r>
          </a:p>
          <a:p>
            <a:br>
              <a:rPr lang="en-US" altLang="ko-KR" sz="3200" b="0" dirty="0">
                <a:effectLst/>
                <a:latin typeface="Consolas" panose="020B0609020204030204" pitchFamily="49" charset="0"/>
              </a:rPr>
            </a:br>
            <a:r>
              <a:rPr lang="en-US" altLang="ko-KR" sz="3200" b="0" dirty="0" err="1">
                <a:effectLst/>
                <a:latin typeface="Consolas" panose="020B0609020204030204" pitchFamily="49" charset="0"/>
              </a:rPr>
              <a:t>sense_glitter</a:t>
            </a:r>
            <a:r>
              <a:rPr lang="en-US" altLang="ko-KR" sz="3200" b="0" dirty="0">
                <a:effectLst/>
                <a:latin typeface="Consolas" panose="020B0609020204030204" pitchFamily="49" charset="0"/>
              </a:rPr>
              <a:t>()</a:t>
            </a:r>
            <a:br>
              <a:rPr lang="en-US" altLang="ko-KR" sz="3200" b="0" dirty="0">
                <a:effectLst/>
                <a:latin typeface="Consolas" panose="020B0609020204030204" pitchFamily="49" charset="0"/>
              </a:rPr>
            </a:br>
            <a:r>
              <a:rPr lang="en-US" altLang="ko-KR" sz="3200" b="0" dirty="0" err="1">
                <a:effectLst/>
                <a:latin typeface="Consolas" panose="020B0609020204030204" pitchFamily="49" charset="0"/>
              </a:rPr>
              <a:t>sense_stench</a:t>
            </a:r>
            <a:r>
              <a:rPr lang="en-US" altLang="ko-KR" sz="3200" b="0" dirty="0">
                <a:effectLst/>
                <a:latin typeface="Consolas" panose="020B0609020204030204" pitchFamily="49" charset="0"/>
              </a:rPr>
              <a:t>()    </a:t>
            </a:r>
          </a:p>
          <a:p>
            <a:r>
              <a:rPr lang="en-US" altLang="ko-KR" sz="3200" b="0" dirty="0" err="1">
                <a:effectLst/>
                <a:latin typeface="Consolas" panose="020B0609020204030204" pitchFamily="49" charset="0"/>
              </a:rPr>
              <a:t>sense_breeze</a:t>
            </a:r>
            <a:r>
              <a:rPr lang="en-US" altLang="ko-KR" sz="32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3200" b="0" dirty="0" err="1">
                <a:effectLst/>
                <a:latin typeface="Consolas" panose="020B0609020204030204" pitchFamily="49" charset="0"/>
              </a:rPr>
              <a:t>sense_scream</a:t>
            </a:r>
            <a:r>
              <a:rPr lang="en-US" altLang="ko-KR" sz="3200" b="0" dirty="0">
                <a:effectLst/>
                <a:latin typeface="Consolas" panose="020B0609020204030204" pitchFamily="49" charset="0"/>
              </a:rPr>
              <a:t>()</a:t>
            </a:r>
            <a:br>
              <a:rPr lang="en-US" altLang="ko-KR" sz="3200" b="0" dirty="0">
                <a:effectLst/>
                <a:latin typeface="Consolas" panose="020B0609020204030204" pitchFamily="49" charset="0"/>
              </a:rPr>
            </a:br>
            <a:r>
              <a:rPr lang="en-US" altLang="ko-KR" sz="3200" b="0" dirty="0" err="1">
                <a:effectLst/>
                <a:latin typeface="Consolas" panose="020B0609020204030204" pitchFamily="49" charset="0"/>
              </a:rPr>
              <a:t>sense_bump</a:t>
            </a:r>
            <a:r>
              <a:rPr lang="en-US" altLang="ko-KR" sz="32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251CE98E-BF85-2924-11FB-861C932ADD7E}"/>
              </a:ext>
            </a:extLst>
          </p:cNvPr>
          <p:cNvGrpSpPr/>
          <p:nvPr/>
        </p:nvGrpSpPr>
        <p:grpSpPr>
          <a:xfrm>
            <a:off x="685800" y="2400300"/>
            <a:ext cx="4114800" cy="707886"/>
            <a:chOff x="6136996" y="3333351"/>
            <a:chExt cx="3565436" cy="595733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0CE27C1-F1F7-30E2-8456-A4E22978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D2053AB7-EEF4-237C-F6E1-64C7D49E523F}"/>
              </a:ext>
            </a:extLst>
          </p:cNvPr>
          <p:cNvGrpSpPr/>
          <p:nvPr/>
        </p:nvGrpSpPr>
        <p:grpSpPr>
          <a:xfrm>
            <a:off x="662093" y="6286500"/>
            <a:ext cx="2362200" cy="707886"/>
            <a:chOff x="6136996" y="3333351"/>
            <a:chExt cx="3565436" cy="595733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7BA52CA-0041-6248-619F-5ACE2104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093" y="1312328"/>
            <a:ext cx="149589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danger probability &amp; knowledge  based </a:t>
            </a:r>
            <a:r>
              <a:rPr lang="ko-KR" altLang="en-US" sz="4000" b="1" kern="0" spc="1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구축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6" y="952500"/>
            <a:ext cx="1080000" cy="90000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06FB1E6-4F2F-FDDB-B2E7-D7DA705FB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15635"/>
            <a:ext cx="16535400" cy="766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사용 변수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6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rgbClr val="416562"/>
                </a:solidFill>
                <a:latin typeface="Consolas" panose="020B0609020204030204" pitchFamily="49" charset="0"/>
              </a:rPr>
              <a:t>d</a:t>
            </a:r>
            <a:r>
              <a:rPr kumimoji="0" lang="ko-KR" altLang="ko-KR" sz="360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anger_prob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각 좌표의 위험도를 나타내는 변수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원소가 [1,1]로 초기화 된 6×6 리스트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구성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원소의 0번째 인덱스 : </a:t>
            </a:r>
            <a:r>
              <a:rPr kumimoji="0" lang="ko-KR" altLang="ko-KR" sz="3200" b="0" i="1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Arial" panose="020B0604020202020204" pitchFamily="34" charset="0"/>
              </a:rPr>
              <a:t>wumpus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위험도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원소의 1번째 인덱스 : </a:t>
            </a:r>
            <a:r>
              <a:rPr kumimoji="0" lang="ko-KR" altLang="ko-KR" sz="3200" b="0" i="1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pitch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위험도</a:t>
            </a:r>
            <a:endParaRPr kumimoji="0" lang="en-US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 함수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err="1">
                <a:solidFill>
                  <a:srgbClr val="416562"/>
                </a:solidFill>
                <a:latin typeface="Consolas" panose="020B0609020204030204" pitchFamily="49" charset="0"/>
              </a:rPr>
              <a:t>u</a:t>
            </a:r>
            <a:r>
              <a:rPr kumimoji="0" lang="en-US" altLang="ko-KR" sz="3600" b="0" i="0" u="none" strike="noStrike" cap="none" normalizeH="0" baseline="0" dirty="0" err="1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pdate_danger_prob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danger_prob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업데이트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416562"/>
                </a:solidFill>
                <a:effectLst/>
                <a:latin typeface="Consolas" panose="020B0609020204030204" pitchFamily="49" charset="0"/>
              </a:rPr>
              <a:t>KB()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업데이트된 정보를 기준으로 추론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251CE98E-BF85-2924-11FB-861C932ADD7E}"/>
              </a:ext>
            </a:extLst>
          </p:cNvPr>
          <p:cNvGrpSpPr/>
          <p:nvPr/>
        </p:nvGrpSpPr>
        <p:grpSpPr>
          <a:xfrm>
            <a:off x="685800" y="2198317"/>
            <a:ext cx="2209800" cy="707886"/>
            <a:chOff x="6136996" y="3333351"/>
            <a:chExt cx="3565436" cy="595733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0CE27C1-F1F7-30E2-8456-A4E22978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D2053AB7-EEF4-237C-F6E1-64C7D49E523F}"/>
              </a:ext>
            </a:extLst>
          </p:cNvPr>
          <p:cNvGrpSpPr/>
          <p:nvPr/>
        </p:nvGrpSpPr>
        <p:grpSpPr>
          <a:xfrm>
            <a:off x="662093" y="7026855"/>
            <a:ext cx="2233508" cy="707886"/>
            <a:chOff x="6136996" y="3333351"/>
            <a:chExt cx="3565436" cy="595733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7BA52CA-0041-6248-619F-5ACE2104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671</Words>
  <Application>Microsoft Office PowerPoint</Application>
  <PresentationFormat>사용자 지정</PresentationFormat>
  <Paragraphs>111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 Unicode MS</vt:lpstr>
      <vt:lpstr>Caviar Dreams</vt:lpstr>
      <vt:lpstr>Noto Sans CJK KR Regular</vt:lpstr>
      <vt:lpstr>맑은 고딕</vt:lpstr>
      <vt:lpstr>Arial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김민주</cp:lastModifiedBy>
  <cp:revision>8</cp:revision>
  <dcterms:created xsi:type="dcterms:W3CDTF">2023-06-06T13:04:36Z</dcterms:created>
  <dcterms:modified xsi:type="dcterms:W3CDTF">2023-06-07T19:01:43Z</dcterms:modified>
</cp:coreProperties>
</file>